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5143500" type="screen16x9"/>
  <p:notesSz cx="6858000" cy="9144000"/>
  <p:embeddedFontLst>
    <p:embeddedFont>
      <p:font typeface="Caveat" panose="020B0604020202020204" charset="0"/>
      <p:regular r:id="rId54"/>
      <p:bold r:id="rId55"/>
    </p:embeddedFont>
    <p:embeddedFont>
      <p:font typeface="Encode Sans" panose="020B0604020202020204" charset="0"/>
      <p:regular r:id="rId56"/>
      <p:bold r:id="rId57"/>
    </p:embeddedFont>
    <p:embeddedFont>
      <p:font typeface="Encode Sans ExtraLight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-beginner-friendly-introduction-to-containers-vms-and-docker-79a9e3e119b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estcontainers.org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arison_of_API_simulation_tools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ahidizoltan/presentation-this-is-not-a-pipe/tree/master/demo1-http-testing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iremock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ahidizoltan/presentation-this-is-not-a-pipe/tree/master/demo2-wiremock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btest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ahidizoltan/presentation-this-is-not-a-pipe/tree/master/demo3-mountebank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ahidizoltan/presentation-this-is-not-a-pipe/tree/master/demo4-statemachine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inov15/swagger-bank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domahidizoltan/presentation-this-is-not-a-pipe/tree/master/demo5-swagger-bank" TargetMode="External"/><Relationship Id="rId4" Type="http://schemas.openxmlformats.org/officeDocument/2006/relationships/hyperlink" Target="https://editor.swagger.io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Treachery of Images is a painting by surrealist painter René Magritte.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It is also known as This is Not a Pipe and The Wind and the Song.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22222"/>
                </a:solidFill>
              </a:rPr>
              <a:t>The famous pipe. How people reproached me for it! And yet, could you stuff my pipe? No, it's just a representation, is it not? So if I had written on my picture 'This is a pipe', I'd have been lying!</a:t>
            </a:r>
            <a:endParaRPr sz="1050">
              <a:solidFill>
                <a:srgbClr val="222222"/>
              </a:solidFill>
            </a:endParaRPr>
          </a:p>
          <a:p>
            <a:pPr marL="2286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22222"/>
                </a:solidFill>
              </a:rPr>
              <a:t>— René Magritte</a:t>
            </a:r>
            <a:endParaRPr sz="105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c2f08d67a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c2f08d67a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c2f08d67a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c2f08d67a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c2f08d67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c2f08d67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c2f08d67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c2f08d67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version controlled: if it’s version controlled, it’s easy to track and keep in sync with others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as documentation: scripts describe a process, descriptor files describe configurations and versions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shared: it’s easy to send someone who does not have access to your version control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easily updated and diffed: git pull to update, and diff against anything to compare; makes it easy to review changes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branched and merged: you can easily manage environment diferencies, or develop without affecting the stable version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automated: automate all the things! (used more than twice)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command-line: grep, sed, ...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lightweight: takes at most some Kbs and not Mbs or Gbs as VM images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c2f08d67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c2f08d67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https://docs.docker.com/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c2f08d67a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c2f08d67a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Containerization is a lightweight alternative to full machine virtualization that involves encapsulating an application in a container with its own operating environment.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https://medium.freecodecamp.org/a-beginner-friendly-introduction-to-containers-vms-and-docker-79a9e3e119b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gives you more control on your local resources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is possible to integrate with ComponentTests i.e. with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https://www.testcontainers.org/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c2f08d67a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c2f08d67a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c2f08d67a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c2f08d67a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Run postgres container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does not exists on local machine, so Docker pulls down the image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Database is running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c2f08d67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c2f08d67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orchestration: define and manage multiple containers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fast and easy: to install app dependencies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installers/uninstallers (cattle not pets)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YAML: documenting the dependencies you need for running the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https://docs.docker.com/compose/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c3dc85b0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c3dc85b0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c31fe332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c31fe332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c3dc85b0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c3dc85b0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compose version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services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service name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c3dc85b0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c3dc85b0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 environment variables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c3dc85b0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c3dc85b0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Define image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Restart strategy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Container name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Expose and map ports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c3dc85b0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c3dc85b0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environment variables for the application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c3dc85b0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c3dc85b0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volumes so you can attach files to the application, or you can persist from it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d5f5863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d5f58639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See docker compose file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have db, pubsub, 3 Rest server mocks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Docker container is running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Start containers in background process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have 5 Docker container running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Stopping containers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container is running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c2f08d67a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c2f08d67a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way the only dependency to set up the local environment is the script runtime environment (usually bash). It could be common project-wide.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scripts are also documenting the steps how to set up the project, so it could be done manually as well.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c2f08d67a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c2f08d67a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d5f5863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d5f5863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containers running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 endpoint not responding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Update project (refresh dependencies)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Containers are already started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Start server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 endpoint works now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c3dc85b0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c3dc85b0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c2f08d67a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c2f08d67a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c5b66ef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c5b66ef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Applications calling each other using some HTTP based protocol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the last couple of years microservices architecture gaining popularity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Microservices mostly communicates via JSON over REST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c5b66ef7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c5b66ef7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Remote env: the easiest but not stable; needs network connection; not possible to write reliable tests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Dummy app: needs to run; need to maintain as an application (dependencies, needs language knowledge); should be used only for complex behaviours or state machine simulations; it becomes a test dependency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Unit tests: not a real http call; it behaves differently (headers missing, cors and secured connection can cause differences); but you have tests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c65656e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c65656e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https://en.wikipedia.org/wiki/Comparison_of_API_simulation_tools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c31fe332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c31fe332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https://github.com/domahidizoltan/presentation-this-is-not-a-pipe/tree/master/demo1-http-testing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c2f08d67a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c2f08d67a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5b66ef7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5b66ef7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http://wiremock.org/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c5b66ef7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c5b66ef7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Chunked dribble delay: delay between chunks to simulate slow network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c5b66ef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c5b66ef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Stateful behavior: change the response by state; i.e. GET will have different response if you POSTed something specific before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Customizations: extend with your own code; change responses, make your own request matchers, do actions after response, or listen to specific listeners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is possible to run on Android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is possible to generate stubs from Spring Cloud Contracts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c31fe332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c31fe332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https://github.com/domahidizoltan/presentation-this-is-not-a-pipe/tree/master/demo2-wiremock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ba844dce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ba844dce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c2f08d67a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c2f08d67a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c5b66ef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c5b66ef7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http://www.mbtest.org/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Runs as service on any OS (some limitations on Windows)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Imposters: isolated mock endpoints within the Mountebank service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c5b66ef7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c5b66ef7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@startuml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actor :User: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cloud Application #LightBlue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frame "Mountebank"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component mountebank [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Mountebank API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component imposter1 [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imposter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HTTP:8000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component imposter2 [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imposter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TCP:5555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component imposter3 [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imposter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    SMTP:465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User -&gt; [mountebank]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[mountebank] -&gt; [imposter1]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[mountebank] --&gt; [imposter2]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[mountebank] ---&gt; [imposter3]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[imposter1] &lt;- [Application]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[imposter2] &lt;- [Application]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[imposter3] &lt;- [Application]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@enduml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5b66ef7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c5b66ef7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Behaviors: copy some parts of the original response; lookup some data of the response; decorate/alter response with JavaScript injection; shellTransform alters the response by processing using an external command; lookup can use CSV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Proxy is able to simulate the latency of the proxied service. You can decorate responses as well. It can proxy to HTTPS services using certificate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c31fe332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c31fe332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https://github.com/domahidizoltan/presentation-this-is-not-a-pipe/tree/master/demo3-mountebank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af8d09f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af8d09f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@startuml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actor :User: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cloud Server #LightBlue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frame Client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User -&gt; [client] :"        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note "Mountebank proxy" as proxy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(client) .right.&gt; proxy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proxy .right.&gt; (Server) :"        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@enduml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c31fe332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c31fe332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https://github.com/domahidizoltan/presentation-this-is-not-a-pipe/tree/master/demo4-statemachine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82d7d5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c82d7d5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@startuml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actor :User: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frame Application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component endpoints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/start/{id}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/stop/{id}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/send-mail/{id}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frame Mountebank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component mountebank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component startStopImposter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HTTP:9000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/start/{id}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/stop/{id}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component mailImposter [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SMTP:587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[startStopImposter] &lt;-down- [mountebank]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[mailImposter] &lt;-up- [mountebank]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-&gt; [endpoints] : "    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[endpoints] &lt;-&gt; [startStopImposter] : "     Start/Stop machine     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[endpoints] -&gt; [mailImposter] : "Send email     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@enduml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c82d7d59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c82d7d59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@startuml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:remoteStart;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appStart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 note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(started) then (yes)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:403 Forbidden;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else (no)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:201 Created;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(lifetime) then (yes)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:remoteStop;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note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appStop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end note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else (no)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(stopped) then (yes)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:404 Not Found;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else (no)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:200 OK;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(sendMail) then (yes)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:appSendMail;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note right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smtpMail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end note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else (no)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@enduml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c31fe3328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c31fe3328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https://github.com/Tzinov15/swagger-bank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https://editor.swagger.io/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https://github.com/domahidizoltan/presentation-this-is-not-a-pipe/tree/master/demo5-swagger-bank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ba844dc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ba844dc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c31fe3328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c31fe3328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c31fe332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c31fe332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c2f08d6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c2f08d6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cheapest: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servers, no remote environments paid by the customer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could not create loss when something goes wrong with your app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control: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have full control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can bring up/down any service anytime, team-wide coordination not required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fast: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are not sharing resources with any other users, so your system is fast, not under load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remote calls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fast and easy debugging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to set up: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don’t need to get permissions or depend on admins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can update services without maintenance window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can roll back anytime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independence: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are immune to other systems development changes/outages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can work with any version of your dependencies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c2f08d67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c2f08d67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2f08d67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c2f08d67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tests are not enough: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don’t cover everything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it’s hard to simulate exact behaviour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are many times based on false assumptions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 versions: dependencies might have different versions with different features/compatibilities/issues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 configuration: dependencies might have different configuration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permissions and authorizations: locally everything might work flawlessly and will stop working when you deploy 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different operating systems: it needs different deployment or the dependencies could have some OS specific issues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out-of-date upstream expectations: upstream system might change with time until you develop locally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c2f08d67a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c2f08d67a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everyone should have the same dependency version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should be updated painlessly as needed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should stay as close to prod env as possible (versions and configurations)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takes a lot of time and help to set up dependencies to each team member’s machine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this could take much time and effort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 should create documentation for the newcomers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BA3B2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4150" y="82485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  <a:solidFill>
            <a:srgbClr val="7F24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rgbClr val="BA3B2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algn="ctr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  <a:defRPr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  <a:defRPr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  <a:defRPr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  <a:defRPr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▫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A3B2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04225" y="1194150"/>
            <a:ext cx="6335400" cy="30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8451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b="1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sz="6800" b="1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  <a:solidFill>
            <a:srgbClr val="7F24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7" name="Google Shape;27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28" name="Google Shape;28;p5"/>
            <p:cNvSpPr/>
            <p:nvPr/>
          </p:nvSpPr>
          <p:spPr>
            <a:xfrm>
              <a:off x="0" y="4724500"/>
              <a:ext cx="9144000" cy="4188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0" y="4724500"/>
              <a:ext cx="549600" cy="4188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" name="Google Shape;30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7F2400"/>
              </a:buClr>
              <a:buSzPts val="1600"/>
              <a:buChar char="▪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8046600" y="4724500"/>
            <a:ext cx="1097400" cy="418800"/>
          </a:xfrm>
          <a:prstGeom prst="rect">
            <a:avLst/>
          </a:prstGeom>
          <a:solidFill>
            <a:srgbClr val="7F2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046600" y="4724600"/>
            <a:ext cx="1097400" cy="418800"/>
          </a:xfrm>
          <a:prstGeom prst="rect">
            <a:avLst/>
          </a:prstGeom>
          <a:solidFill>
            <a:srgbClr val="7F24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91" y="4704001"/>
            <a:ext cx="792600" cy="4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150" y="4695575"/>
            <a:ext cx="627225" cy="4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>
  <p:cSld name="TITLE_AND_BODY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8046600" y="4724500"/>
            <a:ext cx="1097400" cy="418800"/>
          </a:xfrm>
          <a:prstGeom prst="rect">
            <a:avLst/>
          </a:prstGeom>
          <a:solidFill>
            <a:srgbClr val="7F2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201800" y="1200150"/>
            <a:ext cx="40878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7F2400"/>
              </a:buClr>
              <a:buSzPts val="1600"/>
              <a:buChar char="▪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046600" y="4757975"/>
            <a:ext cx="1097400" cy="385500"/>
          </a:xfrm>
          <a:prstGeom prst="rect">
            <a:avLst/>
          </a:prstGeom>
          <a:solidFill>
            <a:srgbClr val="7F24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3" name="Google Shape;43;p6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4" name="Google Shape;44;p6"/>
            <p:cNvSpPr/>
            <p:nvPr/>
          </p:nvSpPr>
          <p:spPr>
            <a:xfrm>
              <a:off x="0" y="4724500"/>
              <a:ext cx="9144000" cy="4188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0" y="4724500"/>
              <a:ext cx="549600" cy="4188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" name="Google Shape;46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7" name="Google Shape;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91" y="4704001"/>
            <a:ext cx="792600" cy="4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/>
          <p:nvPr/>
        </p:nvSpPr>
        <p:spPr>
          <a:xfrm>
            <a:off x="8046600" y="4724500"/>
            <a:ext cx="1097400" cy="418800"/>
          </a:xfrm>
          <a:prstGeom prst="rect">
            <a:avLst/>
          </a:prstGeom>
          <a:solidFill>
            <a:srgbClr val="7F2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2"/>
          </p:nvPr>
        </p:nvSpPr>
        <p:spPr>
          <a:xfrm>
            <a:off x="8046600" y="4724600"/>
            <a:ext cx="1097400" cy="418800"/>
          </a:xfrm>
          <a:prstGeom prst="rect">
            <a:avLst/>
          </a:prstGeom>
          <a:solidFill>
            <a:srgbClr val="7F24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150" y="4695575"/>
            <a:ext cx="627225" cy="4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8046600" y="4722025"/>
            <a:ext cx="1097400" cy="421200"/>
          </a:xfrm>
          <a:prstGeom prst="rect">
            <a:avLst/>
          </a:prstGeom>
          <a:solidFill>
            <a:srgbClr val="7F2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7F2400"/>
              </a:buClr>
              <a:buSzPts val="1600"/>
              <a:buChar char="▪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7F2400"/>
              </a:buClr>
              <a:buSzPts val="1600"/>
              <a:buChar char="▪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Char char="▫"/>
              <a:defRPr/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57" name="Google Shape;57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8" name="Google Shape;58;p7"/>
            <p:cNvSpPr/>
            <p:nvPr/>
          </p:nvSpPr>
          <p:spPr>
            <a:xfrm>
              <a:off x="0" y="4724500"/>
              <a:ext cx="9144000" cy="4188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4724500"/>
              <a:ext cx="549600" cy="4188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" name="Google Shape;60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" name="Google Shape;61;p7"/>
          <p:cNvSpPr/>
          <p:nvPr/>
        </p:nvSpPr>
        <p:spPr>
          <a:xfrm>
            <a:off x="8046600" y="4724500"/>
            <a:ext cx="1097400" cy="418800"/>
          </a:xfrm>
          <a:prstGeom prst="rect">
            <a:avLst/>
          </a:prstGeom>
          <a:solidFill>
            <a:srgbClr val="7F2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046600" y="4731205"/>
            <a:ext cx="1097400" cy="421200"/>
          </a:xfrm>
          <a:prstGeom prst="rect">
            <a:avLst/>
          </a:prstGeom>
          <a:solidFill>
            <a:srgbClr val="7F24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91" y="4704001"/>
            <a:ext cx="792600" cy="4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150" y="4695575"/>
            <a:ext cx="627225" cy="4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67" name="Google Shape;67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8" name="Google Shape;68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" name="Google Shape;70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8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2"/>
          </p:nvPr>
        </p:nvSpPr>
        <p:spPr>
          <a:xfrm>
            <a:off x="308985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3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rgbClr val="7F24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79" name="Google Shape;79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80" name="Google Shape;80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" name="Google Shape;82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" name="Google Shape;83;p9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rgbClr val="7F24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0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457200" y="0"/>
            <a:ext cx="82296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  <a:solidFill>
            <a:srgbClr val="7F24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0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EEE2B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3000"/>
              <a:buFont typeface="Caveat"/>
              <a:buNone/>
              <a:defRPr sz="3000" b="1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3000"/>
              <a:buFont typeface="Caveat"/>
              <a:buNone/>
              <a:defRPr sz="3000" b="1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3000"/>
              <a:buFont typeface="Caveat"/>
              <a:buNone/>
              <a:defRPr sz="3000" b="1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3000"/>
              <a:buFont typeface="Caveat"/>
              <a:buNone/>
              <a:defRPr sz="3000" b="1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3000"/>
              <a:buFont typeface="Caveat"/>
              <a:buNone/>
              <a:defRPr sz="3000" b="1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3000"/>
              <a:buFont typeface="Caveat"/>
              <a:buNone/>
              <a:defRPr sz="3000" b="1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3000"/>
              <a:buFont typeface="Caveat"/>
              <a:buNone/>
              <a:defRPr sz="3000" b="1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3000"/>
              <a:buFont typeface="Caveat"/>
              <a:buNone/>
              <a:defRPr sz="3000" b="1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3000"/>
              <a:buFont typeface="Caveat"/>
              <a:buNone/>
              <a:defRPr sz="3000" b="1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327"/>
              </a:buClr>
              <a:buSzPts val="1600"/>
              <a:buFont typeface="Encode Sans ExtraLight"/>
              <a:buChar char="▪"/>
              <a:defRPr sz="1600">
                <a:solidFill>
                  <a:srgbClr val="212327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1600"/>
              <a:buFont typeface="Encode Sans ExtraLight"/>
              <a:buChar char="▫"/>
              <a:defRPr sz="1600">
                <a:solidFill>
                  <a:srgbClr val="212327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1600"/>
              <a:buFont typeface="Encode Sans ExtraLight"/>
              <a:buChar char="▫"/>
              <a:defRPr sz="1600">
                <a:solidFill>
                  <a:srgbClr val="212327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1600"/>
              <a:buFont typeface="Encode Sans ExtraLight"/>
              <a:buChar char="▫"/>
              <a:defRPr sz="1600">
                <a:solidFill>
                  <a:srgbClr val="212327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1600"/>
              <a:buFont typeface="Encode Sans ExtraLight"/>
              <a:buChar char="▫"/>
              <a:defRPr sz="1600">
                <a:solidFill>
                  <a:srgbClr val="212327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1600"/>
              <a:buFont typeface="Encode Sans ExtraLight"/>
              <a:buChar char="▫"/>
              <a:defRPr sz="1600">
                <a:solidFill>
                  <a:srgbClr val="212327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1600"/>
              <a:buFont typeface="Encode Sans ExtraLight"/>
              <a:buChar char="▫"/>
              <a:defRPr sz="1600">
                <a:solidFill>
                  <a:srgbClr val="212327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1600"/>
              <a:buFont typeface="Encode Sans ExtraLight"/>
              <a:buChar char="▫"/>
              <a:defRPr sz="1600">
                <a:solidFill>
                  <a:srgbClr val="212327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327"/>
              </a:buClr>
              <a:buSzPts val="1600"/>
              <a:buFont typeface="Encode Sans ExtraLight"/>
              <a:buChar char="▫"/>
              <a:defRPr sz="1600">
                <a:solidFill>
                  <a:srgbClr val="212327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scripts-to-rule-them-al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iremock.org/" TargetMode="External"/><Relationship Id="rId3" Type="http://schemas.openxmlformats.org/officeDocument/2006/relationships/hyperlink" Target="https://en.wikipedia.org/wiki/MockServer" TargetMode="External"/><Relationship Id="rId7" Type="http://schemas.openxmlformats.org/officeDocument/2006/relationships/hyperlink" Target="https://github.com/github/scripts-to-rule-them-al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compose/" TargetMode="External"/><Relationship Id="rId5" Type="http://schemas.openxmlformats.org/officeDocument/2006/relationships/hyperlink" Target="https://docs.docker.com/" TargetMode="External"/><Relationship Id="rId10" Type="http://schemas.openxmlformats.org/officeDocument/2006/relationships/hyperlink" Target="https://github.com/domahidizoltan/presentation-this-is-not-a-pipe" TargetMode="External"/><Relationship Id="rId4" Type="http://schemas.openxmlformats.org/officeDocument/2006/relationships/hyperlink" Target="https://en.wikipedia.org/wiki/Comparison_of_API_simulation_tools" TargetMode="External"/><Relationship Id="rId9" Type="http://schemas.openxmlformats.org/officeDocument/2006/relationships/hyperlink" Target="http://www.mbtest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8375"/>
            <a:ext cx="9144000" cy="5135100"/>
          </a:xfrm>
          <a:prstGeom prst="rect">
            <a:avLst/>
          </a:prstGeom>
          <a:solidFill>
            <a:srgbClr val="EEE2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25"/>
            <a:ext cx="9144000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answer is...</a:t>
            </a: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2437500" y="2110800"/>
            <a:ext cx="4269000" cy="9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42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answer is...</a:t>
            </a: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2437500" y="2110800"/>
            <a:ext cx="4269000" cy="9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Version Control</a:t>
            </a:r>
            <a:endParaRPr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Scripts and other text based files could be...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version controlled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used as documentation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shared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easily updated and diffed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branched and merged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automated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used with command-line tools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…and they are lightweight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950" y="1069100"/>
            <a:ext cx="3829051" cy="343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64975"/>
            <a:ext cx="3829049" cy="3441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body" idx="1"/>
          </p:nvPr>
        </p:nvSpPr>
        <p:spPr>
          <a:xfrm>
            <a:off x="201800" y="1200150"/>
            <a:ext cx="5027400" cy="3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containers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lightweight compared to VMs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don’t need to install applications/services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easy to change versions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easy to run multiple instances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same image runs on Linux/Mac/Win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works on local machine/dev env./CI workflows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use public images or create custom ones using Dockerfile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cattle not pets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1249313"/>
            <a:ext cx="38100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75" y="901476"/>
            <a:ext cx="8056648" cy="381808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38" y="579800"/>
            <a:ext cx="8913124" cy="39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</a:t>
            </a:r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body" idx="1"/>
          </p:nvPr>
        </p:nvSpPr>
        <p:spPr>
          <a:xfrm>
            <a:off x="201800" y="1200150"/>
            <a:ext cx="48561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container orchestration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fast and easy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no installers/uninstallers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YAML descriptor: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document application dependencies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easy version update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easy project-wide synchronization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easy diff</a:t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585" y="1366025"/>
            <a:ext cx="2195689" cy="27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docker-compose.yml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version: '3.6'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db: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image: mysql:${MYSQL_VERSION}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restart: on-failure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container_name: ${SERVICE_NAME}-db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environment: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MYSQL_ROOT_PASSWORD: pass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MYSQL_DATABASE: test-database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- 3306:3306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volumes: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./db/schema.sql:/docker-entrypoint-initdb.d/00_schema.sql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./db/data.sql:/docker-entrypoint-initdb.d/01_data.sql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./localdata/mysql:/var/lib/mysql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env_file: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./.env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0" y="8375"/>
            <a:ext cx="9144000" cy="5135100"/>
          </a:xfrm>
          <a:prstGeom prst="rect">
            <a:avLst/>
          </a:prstGeom>
          <a:solidFill>
            <a:srgbClr val="EEE2B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25"/>
            <a:ext cx="91440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-73325" y="3642925"/>
            <a:ext cx="9217200" cy="1560600"/>
          </a:xfrm>
          <a:prstGeom prst="rect">
            <a:avLst/>
          </a:prstGeom>
          <a:solidFill>
            <a:srgbClr val="EEE2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1550250" y="3844825"/>
            <a:ext cx="60435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rPr>
              <a:t>This is not a pipe</a:t>
            </a:r>
            <a:endParaRPr sz="5500">
              <a:solidFill>
                <a:srgbClr val="2123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7101525" y="4298325"/>
            <a:ext cx="18900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rPr>
              <a:t>Zoltán Domahidi</a:t>
            </a:r>
            <a:br>
              <a:rPr lang="en" sz="1800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 sz="1800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rPr>
              <a:t>senior Java developer</a:t>
            </a:r>
            <a:endParaRPr sz="1800">
              <a:solidFill>
                <a:srgbClr val="2123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2975675" y="4514525"/>
            <a:ext cx="20961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rPr>
              <a:t>HTTP Mocking</a:t>
            </a:r>
            <a:endParaRPr sz="3000">
              <a:solidFill>
                <a:srgbClr val="2123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928750" y="4514525"/>
            <a:ext cx="13908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12327"/>
                </a:solidFill>
                <a:latin typeface="Caveat"/>
                <a:ea typeface="Caveat"/>
                <a:cs typeface="Caveat"/>
                <a:sym typeface="Caveat"/>
              </a:rPr>
              <a:t>and more</a:t>
            </a:r>
            <a:endParaRPr sz="3000">
              <a:solidFill>
                <a:srgbClr val="21232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docker-compose.yml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version: '3.6'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db: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image: mysql:${MYSQL_VERSION}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restart: on-failure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container_name: ${SERVICE_NAME}-db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environment: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MYSQL_ROOT_PASSWORD: pass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MYSQL_DATABASE: test-database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- 3306:3306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volumes: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./db/schema.sql:/docker-entrypoint-initdb.d/00_schema.sql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./db/data.sql:/docker-entrypoint-initdb.d/01_data.sql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./localdata/mysql:/var/lib/mysql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env_file: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./.env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docker-compose.yml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version: '3.6'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db: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image: mysql: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${MYSQL_VERSION}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restart: on-failure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container_name: 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${SERVICE_NAME}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-db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environment: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MYSQL_ROOT_PASSWORD: pass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MYSQL_DATABASE: test-database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- 3306:3306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volumes: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./db/schema.sql:/docker-entrypoint-initdb.d/00_schema.sql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./db/data.sql:/docker-entrypoint-initdb.d/01_data.sql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./localdata/mysql:/var/lib/mysql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env_file: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./.env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docker-compose.yml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version: '3.6'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db: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image: mysql:${MYSQL_VERSION}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restart: on-failure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container_name: ${SERVICE_NAME}-db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environment: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MYSQL_ROOT_PASSWORD: pass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MYSQL_DATABASE: test-database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- 3306:3306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volumes: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./db/schema.sql:/docker-entrypoint-initdb.d/00_schema.sql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./db/data.sql:/docker-entrypoint-initdb.d/01_data.sql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./localdata/mysql:/var/lib/mysql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env_file: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./.env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docker-compose.yml</a:t>
            </a:r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version: '3.6'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db: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image: mysql:${MYSQL_VERSION}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restart: on-failure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container_name: ${SERVICE_NAME}-db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environment: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MYSQL_ROOT_PASSWORD: pass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MYSQL_DATABASE: test-database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- 3306:3306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volumes: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./db/schema.sql:/docker-entrypoint-initdb.d/00_schema.sql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./db/data.sql:/docker-entrypoint-initdb.d/01_data.sql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./localdata/mysql:/var/lib/mysql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env_file: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./.env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docker-compose.yml</a:t>
            </a:r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version: '3.6'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db: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image: mysql:${MYSQL_VERSION}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restart: on-failure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container_name: ${SERVICE_NAME}-db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environment: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MYSQL_ROOT_PASSWORD: pass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MYSQL_DATABASE: test-database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- 3306:3306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volumes: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./db/schema.sql:/docker-entrypoint-initdb.d/00_schema.sql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./db/data.sql:/docker-entrypoint-initdb.d/01_data.sql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 ./localdata/mysql:/var/lib/mysql</a:t>
            </a:r>
            <a:endParaRPr sz="1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env_file: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- ./.env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38" y="579800"/>
            <a:ext cx="8913124" cy="39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Scripts To Rule Them All</a:t>
            </a:r>
            <a:endParaRPr/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 dirty="0"/>
              <a:t>script pattern used at GitHub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dirty="0"/>
              <a:t>all projects have the same scripts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dirty="0"/>
              <a:t>contributors can bootstrap the project by knowing only the pattern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dirty="0"/>
              <a:t>the scripts are maintained by the project authors having the knowledge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dirty="0"/>
              <a:t>each script is a unit of work, so they can be called from other scripts</a:t>
            </a:r>
            <a:endParaRPr dirty="0"/>
          </a:p>
        </p:txBody>
      </p:sp>
      <p:sp>
        <p:nvSpPr>
          <p:cNvPr id="298" name="Google Shape;298;p44"/>
          <p:cNvSpPr txBox="1"/>
          <p:nvPr/>
        </p:nvSpPr>
        <p:spPr>
          <a:xfrm>
            <a:off x="664041" y="1357880"/>
            <a:ext cx="5489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r>
              <a:rPr lang="en" b="1" dirty="0">
                <a:solidFill>
                  <a:schemeClr val="accent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/github/scripts-to-rule-them-all</a:t>
            </a:r>
            <a:endParaRPr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Scripts To Rule Them All</a:t>
            </a:r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4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ourier New"/>
              <a:buChar char="▪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script/bootstrap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▪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script/setup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▪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script/update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▪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script/server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▪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script/test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▪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script/cibuild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▪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script/console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45"/>
          <p:cNvSpPr txBox="1">
            <a:spLocks noGrp="1"/>
          </p:cNvSpPr>
          <p:nvPr>
            <p:ph type="body" idx="2"/>
          </p:nvPr>
        </p:nvSpPr>
        <p:spPr>
          <a:xfrm>
            <a:off x="3245524" y="1200150"/>
            <a:ext cx="48012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install required dependencies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set up an initial state (after clone/reset)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ensure everything is up to date (after a pull)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starts the application (include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run tests/test (included in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/>
              <a:t> or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cibuild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by your CI server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open a console to your application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36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38" y="579800"/>
            <a:ext cx="8913124" cy="39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live in a bubble</a:t>
            </a:r>
            <a:endParaRPr/>
          </a:p>
        </p:txBody>
      </p:sp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00" y="1053850"/>
            <a:ext cx="5301601" cy="3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900" y="152400"/>
            <a:ext cx="587221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 rot="-123250">
            <a:off x="2846824" y="553216"/>
            <a:ext cx="3573797" cy="54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55C21"/>
              </a:buClr>
              <a:buSzPts val="2200"/>
              <a:buFont typeface="Caveat"/>
              <a:buChar char="●"/>
            </a:pPr>
            <a:r>
              <a:rPr lang="en" sz="2200" b="1">
                <a:solidFill>
                  <a:srgbClr val="BA3B21"/>
                </a:solidFill>
                <a:latin typeface="Caveat"/>
                <a:ea typeface="Caveat"/>
                <a:cs typeface="Caveat"/>
                <a:sym typeface="Caveat"/>
              </a:rPr>
              <a:t>There’s no place like 127.0.0.1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 rot="-289">
            <a:off x="2829873" y="1030215"/>
            <a:ext cx="35739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55C21"/>
              </a:buClr>
              <a:buSzPts val="2200"/>
              <a:buFont typeface="Caveat"/>
              <a:buChar char="●"/>
            </a:pPr>
            <a:r>
              <a:rPr lang="en" sz="2200" b="1">
                <a:solidFill>
                  <a:srgbClr val="BA3B21"/>
                </a:solidFill>
                <a:latin typeface="Caveat"/>
                <a:ea typeface="Caveat"/>
                <a:cs typeface="Caveat"/>
                <a:sym typeface="Caveat"/>
              </a:rPr>
              <a:t>HTTP Mocking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 rot="-289">
            <a:off x="2798451" y="1487415"/>
            <a:ext cx="35739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55C21"/>
              </a:buClr>
              <a:buSzPts val="2200"/>
              <a:buFont typeface="Caveat"/>
              <a:buChar char="●"/>
            </a:pPr>
            <a:r>
              <a:rPr lang="en" sz="2200" b="1">
                <a:solidFill>
                  <a:srgbClr val="BA3B21"/>
                </a:solidFill>
                <a:latin typeface="Caveat"/>
                <a:ea typeface="Caveat"/>
                <a:cs typeface="Caveat"/>
                <a:sym typeface="Caveat"/>
              </a:rPr>
              <a:t>Wiremock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 rot="148082">
            <a:off x="2753710" y="1976091"/>
            <a:ext cx="3573915" cy="54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55C21"/>
              </a:buClr>
              <a:buSzPts val="2200"/>
              <a:buFont typeface="Caveat"/>
              <a:buChar char="●"/>
            </a:pPr>
            <a:r>
              <a:rPr lang="en" sz="2200" b="1">
                <a:solidFill>
                  <a:srgbClr val="BA3B21"/>
                </a:solidFill>
                <a:latin typeface="Caveat"/>
                <a:ea typeface="Caveat"/>
                <a:cs typeface="Caveat"/>
                <a:sym typeface="Caveat"/>
              </a:rPr>
              <a:t>Mountebank</a:t>
            </a:r>
            <a:endParaRPr sz="2200" b="1">
              <a:solidFill>
                <a:srgbClr val="BA3B2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>
            <a:spLocks noGrp="1"/>
          </p:cNvSpPr>
          <p:nvPr>
            <p:ph type="ctrTitle"/>
          </p:nvPr>
        </p:nvSpPr>
        <p:spPr>
          <a:xfrm>
            <a:off x="984150" y="82485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Mocking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calling REST APIs</a:t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374" y="1063375"/>
            <a:ext cx="4853450" cy="35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this means for developers?</a:t>
            </a:r>
            <a:endParaRPr/>
          </a:p>
        </p:txBody>
      </p:sp>
      <p:sp>
        <p:nvSpPr>
          <p:cNvPr id="333" name="Google Shape;333;p50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each application calling several others (dependencies)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you need to test HTTP calls: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using remote environment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make a dummy application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write unit tests / contract tests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use HTTP mocking tools: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easy to create simple requests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no language knowledge needed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request verification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extensible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CORS, HTTPS, faults</a:t>
            </a:r>
            <a:endParaRPr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test library, standalone or docker container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476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6" y="123600"/>
            <a:ext cx="8042650" cy="66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188" y="641950"/>
            <a:ext cx="2835625" cy="29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/>
          <p:nvPr/>
        </p:nvSpPr>
        <p:spPr>
          <a:xfrm rot="232087">
            <a:off x="2021730" y="3202095"/>
            <a:ext cx="1925587" cy="4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F2400"/>
                </a:solidFill>
                <a:latin typeface="Caveat"/>
                <a:ea typeface="Caveat"/>
                <a:cs typeface="Caveat"/>
                <a:sym typeface="Caveat"/>
              </a:rPr>
              <a:t>HTTP testing demo</a:t>
            </a:r>
            <a:endParaRPr sz="1800" b="1">
              <a:solidFill>
                <a:srgbClr val="7F24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>
            <a:spLocks noGrp="1"/>
          </p:cNvSpPr>
          <p:nvPr>
            <p:ph type="ctrTitle"/>
          </p:nvPr>
        </p:nvSpPr>
        <p:spPr>
          <a:xfrm>
            <a:off x="984150" y="82485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Wiremock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Wiremock</a:t>
            </a:r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Java based HTTP mock server: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clients: PHP, Ruby, Python, Groovy, .NET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stub configuration over REST API or JSON descriptors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extensions and customization writing Java code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build dependency, Junit rule, standalone Java process or docker container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cloud based services (import mocks or swagger definitions, etc)</a:t>
            </a:r>
            <a:endParaRPr/>
          </a:p>
        </p:txBody>
      </p:sp>
      <p:pic>
        <p:nvPicPr>
          <p:cNvPr id="357" name="Google Shape;3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963" y="1108950"/>
            <a:ext cx="22955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Wiremock: Features</a:t>
            </a:r>
            <a:endParaRPr/>
          </a:p>
        </p:txBody>
      </p:sp>
      <p:sp>
        <p:nvSpPr>
          <p:cNvPr id="363" name="Google Shape;363;p55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verify matched, unmatched, near miss and tagged requests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request matchers: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url, headers, query parameters, request body, cookies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operators: equality, regex, contains, </a:t>
            </a:r>
            <a:br>
              <a:rPr lang="en"/>
            </a:br>
            <a:r>
              <a:rPr lang="en"/>
              <a:t>json, json path, xml, xpath, absence, etc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response templating (Handlebars):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extract parts of requests, date and time, </a:t>
            </a:r>
            <a:br>
              <a:rPr lang="en"/>
            </a:br>
            <a:r>
              <a:rPr lang="en"/>
              <a:t>random values, strings, conditions, etc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faults: 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fixed and random delays, chunked dribble delay, bad responses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proxy with record and playback</a:t>
            </a:r>
            <a:endParaRPr/>
          </a:p>
        </p:txBody>
      </p: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963" y="1108950"/>
            <a:ext cx="22955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Wiremock: Features</a:t>
            </a:r>
            <a:endParaRPr/>
          </a:p>
        </p:txBody>
      </p:sp>
      <p:sp>
        <p:nvSpPr>
          <p:cNvPr id="370" name="Google Shape;370;p56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stateful behaviour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HTTPS with certificate verification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customizations: 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transforming responses, custom request matchers, </a:t>
            </a:r>
            <a:br>
              <a:rPr lang="en"/>
            </a:br>
            <a:r>
              <a:rPr lang="en"/>
              <a:t>post-serve actions, request listeners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Android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Spring Cloud Contract integration</a:t>
            </a:r>
            <a:endParaRPr/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963" y="1108950"/>
            <a:ext cx="22955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6" y="123600"/>
            <a:ext cx="8042650" cy="66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601" y="545450"/>
            <a:ext cx="3480801" cy="30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7"/>
          <p:cNvSpPr txBox="1"/>
          <p:nvPr/>
        </p:nvSpPr>
        <p:spPr>
          <a:xfrm rot="232087">
            <a:off x="2021730" y="3202095"/>
            <a:ext cx="1925587" cy="4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F2400"/>
                </a:solidFill>
                <a:latin typeface="Caveat"/>
                <a:ea typeface="Caveat"/>
                <a:cs typeface="Caveat"/>
                <a:sym typeface="Caveat"/>
              </a:rPr>
              <a:t>Wiremock demo</a:t>
            </a:r>
            <a:endParaRPr sz="1800" b="1">
              <a:solidFill>
                <a:srgbClr val="7F24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ctrTitle"/>
          </p:nvPr>
        </p:nvSpPr>
        <p:spPr>
          <a:xfrm>
            <a:off x="984150" y="82485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place like 127.0.0.1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>
            <a:spLocks noGrp="1"/>
          </p:cNvSpPr>
          <p:nvPr>
            <p:ph type="ctrTitle"/>
          </p:nvPr>
        </p:nvSpPr>
        <p:spPr>
          <a:xfrm>
            <a:off x="984150" y="82485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Mountebank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Mountebank</a:t>
            </a:r>
            <a:endParaRPr/>
          </a:p>
        </p:txBody>
      </p:sp>
      <p:sp>
        <p:nvSpPr>
          <p:cNvPr id="389" name="Google Shape;389;p59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Node.JS based HTTP mock server: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clients: Java, Go, JavaScript, TypeScript, PHP, Python, </a:t>
            </a:r>
            <a:br>
              <a:rPr lang="en"/>
            </a:br>
            <a:r>
              <a:rPr lang="en"/>
              <a:t>C#, F#, Ruby, Clojure, Delphi, Perl, Shell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also supports TCP and SMTP mocking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build tool integrations: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Grunt, Gradle, Maven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stub configuration over REST API or JSON descriptors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extensions and customization writing JavaScript code (Node.JS, EJS)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build dependency, service or docker container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built in graphical control-pane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imposters</a:t>
            </a:r>
            <a:endParaRPr/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000" y="110895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Mountebank: Imposters</a:t>
            </a:r>
            <a:endParaRPr/>
          </a:p>
        </p:txBody>
      </p:sp>
      <p:pic>
        <p:nvPicPr>
          <p:cNvPr id="396" name="Google Shape;3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000" y="110895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688" y="1054325"/>
            <a:ext cx="4360825" cy="33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Mountebank: Features</a:t>
            </a:r>
            <a:endParaRPr/>
          </a:p>
        </p:txBody>
      </p:sp>
      <p:sp>
        <p:nvSpPr>
          <p:cNvPr id="403" name="Google Shape;403;p61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7837800" cy="3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verify requests</a:t>
            </a:r>
            <a:endParaRPr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Font typeface="Encode Sans ExtraLight"/>
              <a:buChar char="▪"/>
            </a:pPr>
            <a:r>
              <a:rPr lang="en"/>
              <a:t>pretty similar matchers (predicates) to WireMock</a:t>
            </a:r>
            <a:endParaRPr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1600"/>
              <a:buFont typeface="Encode Sans ExtraLight"/>
              <a:buChar char="▪"/>
            </a:pPr>
            <a:r>
              <a:rPr lang="en"/>
              <a:t>stub behaviors to post-process responses:</a:t>
            </a:r>
            <a:endParaRPr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wait, repeat, copy, lookup, decorate, shellTransform</a:t>
            </a:r>
            <a:endParaRPr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/>
              <a:t>with lookup and shellTransform we can use external datasets</a:t>
            </a:r>
            <a:endParaRPr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most non-static behaviors requires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--allowInjection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circular response arrays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proxy with record and playback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HTTP/HTTPS (with CORS), TCP, SMTP</a:t>
            </a:r>
            <a:endParaRPr/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000" y="110895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6" y="123600"/>
            <a:ext cx="8042650" cy="66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425" y="544675"/>
            <a:ext cx="3049150" cy="297257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2"/>
          <p:cNvSpPr txBox="1"/>
          <p:nvPr/>
        </p:nvSpPr>
        <p:spPr>
          <a:xfrm rot="232087">
            <a:off x="2021730" y="3202095"/>
            <a:ext cx="1925587" cy="4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F2400"/>
                </a:solidFill>
                <a:latin typeface="Caveat"/>
                <a:ea typeface="Caveat"/>
                <a:cs typeface="Caveat"/>
                <a:sym typeface="Caveat"/>
              </a:rPr>
              <a:t>Mountebank demo</a:t>
            </a:r>
            <a:endParaRPr sz="1800" b="1">
              <a:solidFill>
                <a:srgbClr val="7F24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Mountebank demo</a:t>
            </a:r>
            <a:endParaRPr/>
          </a:p>
        </p:txBody>
      </p:sp>
      <p:pic>
        <p:nvPicPr>
          <p:cNvPr id="417" name="Google Shape;4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38" y="1521688"/>
            <a:ext cx="7973925" cy="21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6" y="123600"/>
            <a:ext cx="8042650" cy="66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075" y="605400"/>
            <a:ext cx="3271850" cy="29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4"/>
          <p:cNvSpPr txBox="1"/>
          <p:nvPr/>
        </p:nvSpPr>
        <p:spPr>
          <a:xfrm rot="232087">
            <a:off x="2021730" y="3202095"/>
            <a:ext cx="1925587" cy="4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F2400"/>
                </a:solidFill>
                <a:latin typeface="Caveat"/>
                <a:ea typeface="Caveat"/>
                <a:cs typeface="Caveat"/>
                <a:sym typeface="Caveat"/>
              </a:rPr>
              <a:t>State machine demo</a:t>
            </a:r>
            <a:endParaRPr sz="1800" b="1">
              <a:solidFill>
                <a:srgbClr val="7F24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 demo</a:t>
            </a:r>
            <a:endParaRPr/>
          </a:p>
        </p:txBody>
      </p:sp>
      <p:pic>
        <p:nvPicPr>
          <p:cNvPr id="430" name="Google Shape;4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00" y="1063375"/>
            <a:ext cx="55626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 demo</a:t>
            </a:r>
            <a:endParaRPr/>
          </a:p>
        </p:txBody>
      </p:sp>
      <p:pic>
        <p:nvPicPr>
          <p:cNvPr id="436" name="Google Shape;4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63375"/>
            <a:ext cx="32385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1063375"/>
            <a:ext cx="3238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6" y="123600"/>
            <a:ext cx="8042650" cy="66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938" y="584075"/>
            <a:ext cx="3866126" cy="3848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/>
        </p:nvSpPr>
        <p:spPr>
          <a:xfrm rot="232087">
            <a:off x="2021730" y="3202095"/>
            <a:ext cx="1925587" cy="4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F2400"/>
                </a:solidFill>
                <a:latin typeface="Caveat"/>
                <a:ea typeface="Caveat"/>
                <a:cs typeface="Caveat"/>
                <a:sym typeface="Caveat"/>
              </a:rPr>
              <a:t>Swagger bank demo</a:t>
            </a:r>
            <a:endParaRPr sz="1800" b="1">
              <a:solidFill>
                <a:srgbClr val="7F24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58" y="0"/>
            <a:ext cx="85386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50" name="Google Shape;450;p68"/>
          <p:cNvSpPr txBox="1">
            <a:spLocks noGrp="1"/>
          </p:cNvSpPr>
          <p:nvPr>
            <p:ph type="body" idx="1"/>
          </p:nvPr>
        </p:nvSpPr>
        <p:spPr>
          <a:xfrm>
            <a:off x="208950" y="1200150"/>
            <a:ext cx="84618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rgbClr val="7F2400"/>
              </a:buClr>
              <a:buSzPts val="2200"/>
              <a:buChar char="▪"/>
            </a:pPr>
            <a:r>
              <a:rPr lang="en" sz="2200" dirty="0">
                <a:solidFill>
                  <a:schemeClr val="accent6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MockServer</a:t>
            </a:r>
            <a:endParaRPr sz="2200" dirty="0">
              <a:solidFill>
                <a:schemeClr val="accent6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2200"/>
              <a:buChar char="▪"/>
            </a:pPr>
            <a:r>
              <a:rPr lang="en" sz="2200" dirty="0">
                <a:solidFill>
                  <a:schemeClr val="accent6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Comparison of API simulation tools</a:t>
            </a:r>
            <a:endParaRPr sz="2200" dirty="0">
              <a:solidFill>
                <a:schemeClr val="accent6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2200"/>
              <a:buChar char="▪"/>
            </a:pPr>
            <a:r>
              <a:rPr lang="en" sz="2200" dirty="0">
                <a:solidFill>
                  <a:schemeClr val="accent6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</a:t>
            </a:r>
            <a:endParaRPr sz="2200" dirty="0">
              <a:solidFill>
                <a:schemeClr val="accent6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2200"/>
              <a:buChar char="▪"/>
            </a:pPr>
            <a:r>
              <a:rPr lang="en" sz="2200" dirty="0">
                <a:solidFill>
                  <a:schemeClr val="accent6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 Compose</a:t>
            </a:r>
            <a:endParaRPr sz="2200" dirty="0">
              <a:solidFill>
                <a:schemeClr val="accent6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2200"/>
              <a:buChar char="▪"/>
            </a:pPr>
            <a:r>
              <a:rPr lang="en" sz="2200" dirty="0">
                <a:solidFill>
                  <a:schemeClr val="accent6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Scripts to rule them all</a:t>
            </a:r>
            <a:endParaRPr sz="2200" dirty="0">
              <a:solidFill>
                <a:schemeClr val="accent6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2200"/>
              <a:buChar char="▪"/>
            </a:pPr>
            <a:r>
              <a:rPr lang="en" sz="2200" dirty="0">
                <a:solidFill>
                  <a:schemeClr val="accent6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WireMock</a:t>
            </a:r>
            <a:endParaRPr sz="2200" dirty="0">
              <a:solidFill>
                <a:schemeClr val="accent6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2200"/>
              <a:buChar char="▪"/>
            </a:pPr>
            <a:r>
              <a:rPr lang="en" sz="2200" dirty="0">
                <a:solidFill>
                  <a:schemeClr val="accent6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Mountebank</a:t>
            </a:r>
            <a:endParaRPr sz="2200" dirty="0">
              <a:solidFill>
                <a:schemeClr val="accent6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7F2400"/>
              </a:buClr>
              <a:buSzPts val="2200"/>
              <a:buChar char="▪"/>
            </a:pPr>
            <a:r>
              <a:rPr lang="en" sz="2200" dirty="0">
                <a:solidFill>
                  <a:schemeClr val="accent6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Demo: </a:t>
            </a:r>
            <a:r>
              <a:rPr lang="en" sz="1800" dirty="0">
                <a:solidFill>
                  <a:schemeClr val="accent6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https://github.com/domahidizoltan/presentation-this-is-not-a-pipe</a:t>
            </a:r>
            <a:endParaRPr sz="18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6" y="123600"/>
            <a:ext cx="8042650" cy="66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400" y="425150"/>
            <a:ext cx="2283200" cy="32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9"/>
          <p:cNvSpPr txBox="1"/>
          <p:nvPr/>
        </p:nvSpPr>
        <p:spPr>
          <a:xfrm rot="231980">
            <a:off x="2098610" y="3029753"/>
            <a:ext cx="1334738" cy="48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7F2400"/>
                </a:solidFill>
                <a:latin typeface="Caveat"/>
                <a:ea typeface="Caveat"/>
                <a:cs typeface="Caveat"/>
                <a:sym typeface="Caveat"/>
              </a:rPr>
              <a:t>Thank you!</a:t>
            </a:r>
            <a:endParaRPr sz="2400" b="1">
              <a:solidFill>
                <a:srgbClr val="7F24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to stay Home...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201800" y="1200150"/>
            <a:ext cx="40878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cheap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control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fast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easy to set up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independence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400" y="1176400"/>
            <a:ext cx="4549200" cy="34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Leaving Home?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14450"/>
            <a:ext cx="47625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5845745" y="2152300"/>
            <a:ext cx="958800" cy="170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5798580" y="2235930"/>
            <a:ext cx="10248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No</a:t>
            </a:r>
            <a:endParaRPr sz="1800" b="1"/>
          </a:p>
        </p:txBody>
      </p:sp>
      <p:sp>
        <p:nvSpPr>
          <p:cNvPr id="181" name="Google Shape;181;p25"/>
          <p:cNvSpPr txBox="1"/>
          <p:nvPr/>
        </p:nvSpPr>
        <p:spPr>
          <a:xfrm>
            <a:off x="5798300" y="2925400"/>
            <a:ext cx="11550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No but in yellow</a:t>
            </a:r>
            <a:endParaRPr sz="1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...but you have to!</a:t>
            </a:r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201800" y="1200150"/>
            <a:ext cx="40878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tests are not enough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different versions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different configurations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permissions and authorizations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different operating systems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out-of-date upstream expectations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00" y="1196795"/>
            <a:ext cx="4549599" cy="303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201800" y="1200150"/>
            <a:ext cx="51519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how to use same versions team/project wide?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how to keep them in sync?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how to stay close to production environment?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how to set up dependencies on each machine?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how to minimize the time and effort?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/>
              <a:t>how to document?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422" y="1123950"/>
            <a:ext cx="2364603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2997</Words>
  <Application>Microsoft Office PowerPoint</Application>
  <PresentationFormat>On-screen Show (16:9)</PresentationFormat>
  <Paragraphs>513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Encode Sans ExtraLight</vt:lpstr>
      <vt:lpstr>Courier New</vt:lpstr>
      <vt:lpstr>Caveat</vt:lpstr>
      <vt:lpstr>Arial</vt:lpstr>
      <vt:lpstr>Encode Sans</vt:lpstr>
      <vt:lpstr>Laertes template</vt:lpstr>
      <vt:lpstr>PowerPoint Presentation</vt:lpstr>
      <vt:lpstr>PowerPoint Presentation</vt:lpstr>
      <vt:lpstr>PowerPoint Presentation</vt:lpstr>
      <vt:lpstr>There is no place like 127.0.0.1</vt:lpstr>
      <vt:lpstr>PowerPoint Presentation</vt:lpstr>
      <vt:lpstr>Reasons to stay Home...</vt:lpstr>
      <vt:lpstr>Leaving Home?</vt:lpstr>
      <vt:lpstr>...but you have to!</vt:lpstr>
      <vt:lpstr>PowerPoint Presentation</vt:lpstr>
      <vt:lpstr>The answer is...</vt:lpstr>
      <vt:lpstr>The answer is...</vt:lpstr>
      <vt:lpstr>PowerPoint Presentation</vt:lpstr>
      <vt:lpstr>Scripts and other text based files could be...</vt:lpstr>
      <vt:lpstr>Docker</vt:lpstr>
      <vt:lpstr>Docker</vt:lpstr>
      <vt:lpstr>Docker</vt:lpstr>
      <vt:lpstr>PowerPoint Presentation</vt:lpstr>
      <vt:lpstr>Docker Compose</vt:lpstr>
      <vt:lpstr>docker-compose.yml</vt:lpstr>
      <vt:lpstr>docker-compose.yml</vt:lpstr>
      <vt:lpstr>docker-compose.yml</vt:lpstr>
      <vt:lpstr>docker-compose.yml</vt:lpstr>
      <vt:lpstr>docker-compose.yml</vt:lpstr>
      <vt:lpstr>docker-compose.yml</vt:lpstr>
      <vt:lpstr>PowerPoint Presentation</vt:lpstr>
      <vt:lpstr>Scripts To Rule Them All</vt:lpstr>
      <vt:lpstr>Scripts To Rule Them All</vt:lpstr>
      <vt:lpstr>PowerPoint Presentation</vt:lpstr>
      <vt:lpstr>Now you live in a bubble</vt:lpstr>
      <vt:lpstr>HTTP Mocking</vt:lpstr>
      <vt:lpstr>Microservices calling REST APIs</vt:lpstr>
      <vt:lpstr>What this means for developers?</vt:lpstr>
      <vt:lpstr>PowerPoint Presentation</vt:lpstr>
      <vt:lpstr>PowerPoint Presentation</vt:lpstr>
      <vt:lpstr>Wiremock</vt:lpstr>
      <vt:lpstr>Wiremock</vt:lpstr>
      <vt:lpstr>Wiremock: Features</vt:lpstr>
      <vt:lpstr>Wiremock: Features</vt:lpstr>
      <vt:lpstr>PowerPoint Presentation</vt:lpstr>
      <vt:lpstr>Mountebank</vt:lpstr>
      <vt:lpstr>Mountebank</vt:lpstr>
      <vt:lpstr>Mountebank: Imposters</vt:lpstr>
      <vt:lpstr>Mountebank: Features</vt:lpstr>
      <vt:lpstr>PowerPoint Presentation</vt:lpstr>
      <vt:lpstr>Mountebank demo</vt:lpstr>
      <vt:lpstr>PowerPoint Presentation</vt:lpstr>
      <vt:lpstr>State machine demo</vt:lpstr>
      <vt:lpstr>State machine demo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Domahidi Zoltán</cp:lastModifiedBy>
  <cp:revision>1</cp:revision>
  <dcterms:modified xsi:type="dcterms:W3CDTF">2019-03-09T10:19:36Z</dcterms:modified>
</cp:coreProperties>
</file>